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81" r:id="rId3"/>
    <p:sldId id="291" r:id="rId4"/>
    <p:sldId id="294" r:id="rId5"/>
    <p:sldId id="295" r:id="rId6"/>
    <p:sldId id="292" r:id="rId7"/>
    <p:sldId id="290" r:id="rId8"/>
    <p:sldId id="256" r:id="rId9"/>
    <p:sldId id="297" r:id="rId10"/>
    <p:sldId id="293" r:id="rId11"/>
    <p:sldId id="296" r:id="rId12"/>
    <p:sldId id="257" r:id="rId13"/>
    <p:sldId id="29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16C"/>
    <a:srgbClr val="CC66FF"/>
    <a:srgbClr val="FF99FF"/>
    <a:srgbClr val="CC407F"/>
    <a:srgbClr val="FF33CC"/>
    <a:srgbClr val="00FF00"/>
    <a:srgbClr val="00FFCC"/>
    <a:srgbClr val="4BC15F"/>
    <a:srgbClr val="FF6600"/>
    <a:srgbClr val="465B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3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CFDDB8-67BB-48A7-8133-8EEF601B73AC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4D9620-CA94-46EC-B193-8B4D1DFE3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comb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kovshinskijdssh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Сковшинское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школьное лесничество «Дубравушка» 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92922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Девиз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«Знать, беречь, множить»</a:t>
            </a:r>
          </a:p>
          <a:p>
            <a:endParaRPr lang="ru-RU" sz="1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12800" dirty="0" smtClean="0">
              <a:solidFill>
                <a:srgbClr val="002060"/>
              </a:solidFill>
            </a:endParaRPr>
          </a:p>
          <a:p>
            <a:endParaRPr lang="be-BY" sz="12800" dirty="0" smtClean="0">
              <a:solidFill>
                <a:srgbClr val="002060"/>
              </a:solidFill>
            </a:endParaRP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b="1" dirty="0" smtClean="0">
                <a:solidFill>
                  <a:srgbClr val="002060"/>
                </a:solidFill>
              </a:rPr>
              <a:t>223738   Минская область,  </a:t>
            </a:r>
            <a:r>
              <a:rPr lang="ru-RU" sz="6400" b="1" dirty="0" err="1" smtClean="0">
                <a:solidFill>
                  <a:srgbClr val="002060"/>
                </a:solidFill>
              </a:rPr>
              <a:t>Солигорский</a:t>
            </a:r>
            <a:r>
              <a:rPr lang="ru-RU" sz="6400" b="1" dirty="0" smtClean="0">
                <a:solidFill>
                  <a:srgbClr val="002060"/>
                </a:solidFill>
              </a:rPr>
              <a:t> район</a:t>
            </a:r>
          </a:p>
          <a:p>
            <a:r>
              <a:rPr lang="ru-RU" sz="6400" b="1" dirty="0" smtClean="0">
                <a:solidFill>
                  <a:srgbClr val="002060"/>
                </a:solidFill>
              </a:rPr>
              <a:t> </a:t>
            </a:r>
            <a:r>
              <a:rPr lang="ru-RU" sz="6400" b="1" dirty="0" err="1" smtClean="0">
                <a:solidFill>
                  <a:srgbClr val="002060"/>
                </a:solidFill>
              </a:rPr>
              <a:t>аг</a:t>
            </a:r>
            <a:r>
              <a:rPr lang="ru-RU" sz="6400" b="1" dirty="0" smtClean="0">
                <a:solidFill>
                  <a:srgbClr val="002060"/>
                </a:solidFill>
              </a:rPr>
              <a:t>.  Сковшин, ул. Краснознаменная, 29А</a:t>
            </a:r>
          </a:p>
          <a:p>
            <a:r>
              <a:rPr lang="be-BY" sz="6400" b="1" dirty="0" smtClean="0"/>
              <a:t>тел. 801710 203435</a:t>
            </a:r>
          </a:p>
          <a:p>
            <a:r>
              <a:rPr lang="ru-RU" sz="6400" b="1" dirty="0" smtClean="0"/>
              <a:t>Автор: </a:t>
            </a:r>
            <a:r>
              <a:rPr lang="ru-RU" sz="6400" b="1" dirty="0" err="1" smtClean="0"/>
              <a:t>Макуценя</a:t>
            </a:r>
            <a:r>
              <a:rPr lang="ru-RU" sz="6400" b="1" dirty="0" smtClean="0"/>
              <a:t> Мария Сергеевна, 8 класс</a:t>
            </a:r>
            <a:endParaRPr lang="be-BY" sz="6400" b="1" dirty="0" smtClean="0"/>
          </a:p>
          <a:p>
            <a:r>
              <a:rPr lang="be-BY" sz="6400" b="1" dirty="0" smtClean="0"/>
              <a:t>Руководитель: Черняк Юрий Фёдорович- учитель географии и биологии</a:t>
            </a:r>
          </a:p>
          <a:p>
            <a:endParaRPr lang="be-BY" sz="6400" b="1" dirty="0" smtClean="0"/>
          </a:p>
          <a:p>
            <a:r>
              <a:rPr lang="en-US" sz="6400" b="1" dirty="0" smtClean="0"/>
              <a:t> E</a:t>
            </a:r>
            <a:r>
              <a:rPr lang="ru-RU" sz="6400" b="1" dirty="0" smtClean="0"/>
              <a:t>-</a:t>
            </a:r>
            <a:r>
              <a:rPr lang="en-US" sz="6400" b="1" dirty="0" smtClean="0"/>
              <a:t>mail: </a:t>
            </a:r>
            <a:r>
              <a:rPr lang="en-US" sz="6400" b="1" dirty="0" smtClean="0">
                <a:hlinkClick r:id="rId2"/>
              </a:rPr>
              <a:t>skovshinskijdssh@mail.ru</a:t>
            </a:r>
            <a:endParaRPr lang="ru-RU" sz="6400" b="1" dirty="0" smtClean="0"/>
          </a:p>
          <a:p>
            <a:endParaRPr lang="en-US" sz="6400" b="1" dirty="0" smtClean="0">
              <a:solidFill>
                <a:schemeClr val="tx1"/>
              </a:solidFill>
            </a:endParaRPr>
          </a:p>
          <a:p>
            <a:r>
              <a:rPr lang="en-US" sz="6400" b="1" dirty="0" smtClean="0">
                <a:solidFill>
                  <a:srgbClr val="002060"/>
                </a:solidFill>
              </a:rPr>
              <a:t> 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06" y="3929066"/>
            <a:ext cx="8072494" cy="42862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6350">
                <a:noFill/>
              </a:ln>
              <a:solidFill>
                <a:srgbClr val="00184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6350">
                <a:noFill/>
              </a:ln>
              <a:solidFill>
                <a:srgbClr val="00184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  </a:t>
            </a:r>
            <a:r>
              <a:rPr kumimoji="0" lang="ru-RU" sz="1800" b="1" i="0" u="none" strike="noStrike" kern="1200" cap="all" spc="0" normalizeH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чреждение образования </a:t>
            </a:r>
            <a:b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1800" b="1" i="0" u="none" strike="noStrike" kern="1200" cap="all" spc="0" normalizeH="0" baseline="0" noProof="0" dirty="0" err="1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Сковшинский</a:t>
            </a: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учебно-педагогический комплекс </a:t>
            </a:r>
            <a:b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детский </a:t>
            </a:r>
            <a:r>
              <a:rPr kumimoji="0" lang="ru-RU" sz="1800" b="1" i="0" u="none" strike="noStrike" kern="1200" cap="all" spc="0" normalizeH="0" baseline="0" noProof="0" dirty="0" err="1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сад-средняя</a:t>
            </a: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школа </a:t>
            </a:r>
            <a:b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0" normalizeH="0" baseline="0" noProof="0" dirty="0" err="1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Солигорского</a:t>
            </a:r>
            <a:r>
              <a:rPr kumimoji="0" lang="ru-RU" sz="1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200275" cy="216217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3714744" y="3214686"/>
            <a:ext cx="5214974" cy="34290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43108" y="0"/>
            <a:ext cx="482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>
                <a:solidFill>
                  <a:srgbClr val="CC407F"/>
                </a:solidFill>
              </a:rPr>
              <a:t>ШКОЛЬНЫЙ ПИТОМНИК</a:t>
            </a:r>
            <a:endParaRPr lang="ru-RU" sz="2800" b="1" dirty="0">
              <a:solidFill>
                <a:srgbClr val="CC407F"/>
              </a:solidFill>
            </a:endParaRPr>
          </a:p>
        </p:txBody>
      </p:sp>
      <p:pic>
        <p:nvPicPr>
          <p:cNvPr id="3" name="Picture 2" descr="C:\Users\Urii\Desktop\Украсим Беларусь Цветами 2018\135___08\IMG_2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4071966" cy="2428892"/>
          </a:xfrm>
          <a:prstGeom prst="rect">
            <a:avLst/>
          </a:prstGeom>
          <a:noFill/>
        </p:spPr>
      </p:pic>
      <p:pic>
        <p:nvPicPr>
          <p:cNvPr id="4" name="Picture 2" descr="C:\Users\Urii\Desktop\134___07\IMG_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14356"/>
            <a:ext cx="3929122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643314"/>
            <a:ext cx="37147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400" dirty="0" smtClean="0"/>
              <a:t>Школьный питомник создан в 2015 году для выращивания саженцев древесных и культурных растений. Он разбит на отделы: маточный сад, участок закрытого грунта, экспериментальный, зелёного черенкования. В питомнике выращиваются саженцы декоративных хвойных растений, рассада цветочных культур , саженцы дуба, клёна и сосны обыкновенной. Рассада используется для озеленения школьной территории, для озеленения агрогородка и для продажи. В экспериментальном отделе проводятся опыты с культурными растениями. </a:t>
            </a:r>
            <a:endParaRPr lang="ru-RU" sz="1400" dirty="0"/>
          </a:p>
        </p:txBody>
      </p:sp>
      <p:pic>
        <p:nvPicPr>
          <p:cNvPr id="7" name="Рисунок 6" descr="C:\Users\Urii\Pictures\120___04\IMG_159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4290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4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 smtClean="0">
                <a:solidFill>
                  <a:srgbClr val="CC407F"/>
                </a:solidFill>
              </a:rPr>
              <a:t>ЗАНЯТИЯ В КАБИНЕТЕ ЛЕСА</a:t>
            </a:r>
          </a:p>
          <a:p>
            <a:endParaRPr lang="ru-RU" sz="3200" b="1" dirty="0">
              <a:solidFill>
                <a:srgbClr val="CC407F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357694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:\презентация\HPIM0488.JPG"/>
          <p:cNvPicPr>
            <a:picLocks noChangeAspect="1" noChangeArrowheads="1"/>
          </p:cNvPicPr>
          <p:nvPr/>
        </p:nvPicPr>
        <p:blipFill>
          <a:blip r:embed="rId3"/>
          <a:srcRect b="13170"/>
          <a:stretch>
            <a:fillRect/>
          </a:stretch>
        </p:blipFill>
        <p:spPr bwMode="auto">
          <a:xfrm rot="420678">
            <a:off x="4025304" y="1316145"/>
            <a:ext cx="4176713" cy="2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PIM04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5809">
            <a:off x="847366" y="3986913"/>
            <a:ext cx="40322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357158" y="1214422"/>
            <a:ext cx="3000396" cy="239059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400" dirty="0" smtClean="0">
                <a:solidFill>
                  <a:schemeClr val="tx1"/>
                </a:solidFill>
              </a:rPr>
              <a:t>Занятия в объединении по интересам “Школьное лесничество” проводятся один раз в неделю согласно разработанной программе. 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be-BY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Picture 7" descr="C:\Users\Urii\Pictures\2016-07-27 Фото нина\Фото нина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6433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>
                <a:solidFill>
                  <a:srgbClr val="CB416C"/>
                </a:solidFill>
              </a:rPr>
              <a:t>ПРЕЗЕНТАЦИЯ ШКОЛЬНОГО ЛЕСНИЧЕСТВА  НА КОНКУРСАХ И СЕМИНАРАХ</a:t>
            </a:r>
            <a:endParaRPr lang="ru-RU" b="1" dirty="0">
              <a:solidFill>
                <a:srgbClr val="CB416C"/>
              </a:solidFill>
            </a:endParaRPr>
          </a:p>
        </p:txBody>
      </p:sp>
      <p:pic>
        <p:nvPicPr>
          <p:cNvPr id="1026" name="Picture 2" descr="C:\Users\Urii\Desktop\Лесничество сайт для Инны\Фото лесничество\IMG_2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429024" cy="2571768"/>
          </a:xfrm>
          <a:prstGeom prst="rect">
            <a:avLst/>
          </a:prstGeom>
          <a:noFill/>
        </p:spPr>
      </p:pic>
      <p:pic>
        <p:nvPicPr>
          <p:cNvPr id="6" name="Picture 2" descr="C:\Users\Urii\Desktop\Лесничество сайт для Инны\IMG_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786214" cy="2571769"/>
          </a:xfrm>
          <a:prstGeom prst="rect">
            <a:avLst/>
          </a:prstGeom>
          <a:noFill/>
        </p:spPr>
      </p:pic>
      <p:pic>
        <p:nvPicPr>
          <p:cNvPr id="8" name="Picture 8" descr="G:\03.08-07.08.2015 фото отобранные\IMG_56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421481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5429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1. Третье место в республиканском конкурсе «</a:t>
            </a:r>
            <a:r>
              <a:rPr lang="ru-RU" dirty="0" err="1" smtClean="0">
                <a:latin typeface="Times New Roman" pitchFamily="18" charset="0"/>
              </a:rPr>
              <a:t>Квітней</a:t>
            </a:r>
            <a:r>
              <a:rPr lang="ru-RU" dirty="0" smtClean="0">
                <a:latin typeface="Times New Roman" pitchFamily="18" charset="0"/>
              </a:rPr>
              <a:t> мой лес»;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2. Второе место в областном конкурсе на лучшее школьное лесничество;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3.  Подготовлено восемь стипендиатов фонда Президента РБ по поддержке талантливой молодежи и студентов;</a:t>
            </a:r>
          </a:p>
          <a:p>
            <a:r>
              <a:rPr lang="be-BY" dirty="0" smtClean="0">
                <a:latin typeface="Times New Roman" pitchFamily="18" charset="0"/>
              </a:rPr>
              <a:t>4. Первое место в командном конкурсе республиканского слета юных лесоводов;</a:t>
            </a:r>
          </a:p>
          <a:p>
            <a:r>
              <a:rPr lang="be-BY" dirty="0" smtClean="0">
                <a:latin typeface="Times New Roman" pitchFamily="18" charset="0"/>
              </a:rPr>
              <a:t>5. Третье место в индивидуальном конкурсе республиканского слета юных лесоводов;</a:t>
            </a:r>
          </a:p>
          <a:p>
            <a:r>
              <a:rPr lang="be-BY" dirty="0" smtClean="0">
                <a:latin typeface="Times New Roman" pitchFamily="18" charset="0"/>
              </a:rPr>
              <a:t>6. Два первых и одно второе место в районном конкурсе “Лес-бесценный дар природы”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357166"/>
            <a:ext cx="22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CB416C"/>
                </a:solidFill>
              </a:rPr>
              <a:t>РЕЗУЛЬТАТЫ</a:t>
            </a:r>
            <a:endParaRPr lang="ru-RU" sz="2400" b="1" dirty="0">
              <a:solidFill>
                <a:srgbClr val="CB416C"/>
              </a:solidFill>
            </a:endParaRPr>
          </a:p>
        </p:txBody>
      </p:sp>
      <p:pic>
        <p:nvPicPr>
          <p:cNvPr id="4" name="Рисунок 3" descr="G:\ФОТО\img20190529_16480932.jpg"/>
          <p:cNvPicPr/>
          <p:nvPr/>
        </p:nvPicPr>
        <p:blipFill rotWithShape="1">
          <a:blip r:embed="rId2" cstate="print"/>
          <a:srcRect l="10824" t="5019" r="3223" b="1535"/>
          <a:stretch/>
        </p:blipFill>
        <p:spPr bwMode="auto">
          <a:xfrm>
            <a:off x="6357950" y="285729"/>
            <a:ext cx="2185986" cy="2714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Рисунок 4" descr="G:\ФОТО\img20190529_16502421.jpg"/>
          <p:cNvPicPr/>
          <p:nvPr/>
        </p:nvPicPr>
        <p:blipFill>
          <a:blip r:embed="rId3" cstate="print"/>
          <a:srcRect l="1907" t="2463" r="7780" b="3604"/>
          <a:stretch>
            <a:fillRect/>
          </a:stretch>
        </p:blipFill>
        <p:spPr bwMode="auto">
          <a:xfrm>
            <a:off x="7072330" y="3357562"/>
            <a:ext cx="1628773" cy="22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\img20190529_16472147.jpg"/>
          <p:cNvPicPr/>
          <p:nvPr/>
        </p:nvPicPr>
        <p:blipFill>
          <a:blip r:embed="rId4" cstate="print"/>
          <a:srcRect l="4570" r="2294" b="4792"/>
          <a:stretch>
            <a:fillRect/>
          </a:stretch>
        </p:blipFill>
        <p:spPr bwMode="auto">
          <a:xfrm>
            <a:off x="571472" y="4714884"/>
            <a:ext cx="2928958" cy="19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\img20190529_16423640.jpg"/>
          <p:cNvPicPr/>
          <p:nvPr/>
        </p:nvPicPr>
        <p:blipFill>
          <a:blip r:embed="rId5" cstate="print"/>
          <a:srcRect r="7504" b="6401"/>
          <a:stretch>
            <a:fillRect/>
          </a:stretch>
        </p:blipFill>
        <p:spPr bwMode="auto">
          <a:xfrm>
            <a:off x="4643438" y="4143380"/>
            <a:ext cx="194310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ru-RU" i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357430"/>
            <a:ext cx="7086624" cy="37090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</a:t>
            </a:r>
            <a:endParaRPr lang="ru-RU" dirty="0"/>
          </a:p>
        </p:txBody>
      </p:sp>
      <p:sp>
        <p:nvSpPr>
          <p:cNvPr id="4" name="Rectangle 3" descr="eXPerience"/>
          <p:cNvSpPr txBox="1">
            <a:spLocks noChangeArrowheads="1"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Наш адрес в Интерне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те</a:t>
            </a:r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Сайт школы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: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skovshin.schools.by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48577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e-BY" sz="2800" b="1" dirty="0" smtClean="0"/>
              <a:t>                      </a:t>
            </a:r>
            <a:r>
              <a:rPr lang="be-BY" sz="2800" b="1" dirty="0" smtClean="0">
                <a:solidFill>
                  <a:srgbClr val="CB416C"/>
                </a:solidFill>
              </a:rPr>
              <a:t>Сотрудничество</a:t>
            </a:r>
          </a:p>
          <a:p>
            <a:pPr>
              <a:defRPr/>
            </a:pPr>
            <a:endParaRPr lang="be-BY" sz="2000" b="1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be-BY" b="1" dirty="0" smtClean="0">
                <a:solidFill>
                  <a:srgbClr val="002060"/>
                </a:solidFill>
              </a:rPr>
              <a:t>ГЛХУ  “Старобинский лесхоз”</a:t>
            </a:r>
          </a:p>
          <a:p>
            <a:pPr marL="457200" indent="-457200">
              <a:buFontTx/>
              <a:buAutoNum type="arabicPeriod"/>
              <a:defRPr/>
            </a:pPr>
            <a:r>
              <a:rPr lang="be-BY" b="1" dirty="0" smtClean="0">
                <a:solidFill>
                  <a:srgbClr val="002060"/>
                </a:solidFill>
              </a:rPr>
              <a:t> Сковшинское лесничество</a:t>
            </a:r>
          </a:p>
          <a:p>
            <a:pPr marL="457200" indent="-457200">
              <a:defRPr/>
            </a:pPr>
            <a:r>
              <a:rPr lang="be-BY" b="1" dirty="0" smtClean="0">
                <a:solidFill>
                  <a:srgbClr val="002060"/>
                </a:solidFill>
              </a:rPr>
              <a:t>3. ГУДО  “Эколого-биологический центр детей и молодёжи Солигорского района”</a:t>
            </a:r>
          </a:p>
          <a:p>
            <a:pPr marL="457200" indent="-457200">
              <a:defRPr/>
            </a:pPr>
            <a:r>
              <a:rPr lang="be-BY" b="1" dirty="0" smtClean="0">
                <a:solidFill>
                  <a:srgbClr val="002060"/>
                </a:solidFill>
              </a:rPr>
              <a:t>4. Республиканский экологический центр детей и молодёжи</a:t>
            </a:r>
            <a:endParaRPr lang="be-BY" sz="2000" b="1" dirty="0" smtClean="0"/>
          </a:p>
          <a:p>
            <a:pPr marL="457200" indent="-457200">
              <a:defRPr/>
            </a:pPr>
            <a:r>
              <a:rPr lang="be-BY" b="1" dirty="0" smtClean="0">
                <a:solidFill>
                  <a:srgbClr val="002060"/>
                </a:solidFill>
              </a:rPr>
              <a:t>5. Общественная организация “Ахова птушак Бацькаўшчыны”</a:t>
            </a:r>
          </a:p>
          <a:p>
            <a:pPr marL="457200" indent="-457200">
              <a:defRPr/>
            </a:pPr>
            <a:r>
              <a:rPr lang="be-BY" b="1" dirty="0" smtClean="0">
                <a:solidFill>
                  <a:srgbClr val="002060"/>
                </a:solidFill>
              </a:rPr>
              <a:t>6. Международная общественная организация “ГРИНПИС”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G:\Фото лес\школьное леснич\HPIM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1480"/>
            <a:ext cx="30718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rii\Pictures\102___10\IMG_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000372"/>
            <a:ext cx="2928929" cy="1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7" y="-928718"/>
            <a:ext cx="8429684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407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C407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/>
              <a:t>воспитание у учащихся любви и бережного отношения к лесу и природе родного края;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/>
              <a:t> расширение и углубление знаний в области биологии, экологии, других естественных наук, охраны природы;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/>
              <a:t> формирование трудовых умений и навыков по охране, воспроизводству и эффективному использованию лесных ресурсов; 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/>
              <a:t>подготовка к сознательному выбору профессии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14290"/>
            <a:ext cx="2143140" cy="194788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2786082" cy="251938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3438" y="428604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solidFill>
                  <a:srgbClr val="CC407F"/>
                </a:solidFill>
              </a:rPr>
              <a:t>          </a:t>
            </a:r>
            <a:r>
              <a:rPr lang="be-BY" sz="2400" b="1" dirty="0" smtClean="0">
                <a:solidFill>
                  <a:srgbClr val="CC407F"/>
                </a:solidFill>
              </a:rPr>
              <a:t>Гимн лесничества:</a:t>
            </a:r>
          </a:p>
          <a:p>
            <a:endParaRPr lang="be-BY" sz="2400" b="1" dirty="0" smtClean="0">
              <a:solidFill>
                <a:srgbClr val="CC407F"/>
              </a:solidFill>
            </a:endParaRPr>
          </a:p>
          <a:p>
            <a:pPr algn="ctr"/>
            <a:r>
              <a:rPr lang="be-BY" b="1" dirty="0" smtClean="0"/>
              <a:t>Мы сами написали</a:t>
            </a:r>
          </a:p>
          <a:p>
            <a:pPr algn="ctr"/>
            <a:r>
              <a:rPr lang="be-BY" b="1" dirty="0" smtClean="0"/>
              <a:t>В своей зеленой книжке</a:t>
            </a:r>
          </a:p>
          <a:p>
            <a:pPr algn="ctr"/>
            <a:r>
              <a:rPr lang="be-BY" b="1" dirty="0" smtClean="0"/>
              <a:t>О том, что есть у леса</a:t>
            </a:r>
          </a:p>
          <a:p>
            <a:pPr algn="ctr"/>
            <a:r>
              <a:rPr lang="be-BY" b="1" dirty="0" smtClean="0"/>
              <a:t> Надежные друзья-</a:t>
            </a:r>
          </a:p>
          <a:p>
            <a:pPr algn="ctr"/>
            <a:r>
              <a:rPr lang="be-BY" b="1" dirty="0" smtClean="0"/>
              <a:t>Такие же девченки,</a:t>
            </a:r>
          </a:p>
          <a:p>
            <a:pPr algn="ctr"/>
            <a:r>
              <a:rPr lang="be-BY" b="1" dirty="0" smtClean="0"/>
              <a:t>Такие же мальчишки,</a:t>
            </a:r>
          </a:p>
          <a:p>
            <a:pPr algn="ctr"/>
            <a:r>
              <a:rPr lang="be-BY" b="1" dirty="0" smtClean="0"/>
              <a:t>Такие же счастливые</a:t>
            </a:r>
          </a:p>
          <a:p>
            <a:pPr algn="ctr"/>
            <a:r>
              <a:rPr lang="be-BY" b="1" dirty="0" smtClean="0"/>
              <a:t>Как ты и я</a:t>
            </a:r>
            <a:endParaRPr lang="ru-RU" b="1" dirty="0"/>
          </a:p>
        </p:txBody>
      </p:sp>
      <p:pic>
        <p:nvPicPr>
          <p:cNvPr id="5" name="Picture 7" descr="butterfly2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31539">
            <a:off x="6390892" y="4098845"/>
            <a:ext cx="1444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Urii\Desktop\118___02\IMG_1521.JPG"/>
          <p:cNvPicPr>
            <a:picLocks noChangeAspect="1" noChangeArrowheads="1"/>
          </p:cNvPicPr>
          <p:nvPr/>
        </p:nvPicPr>
        <p:blipFill>
          <a:blip r:embed="rId4"/>
          <a:srcRect l="8109" r="6757" b="8195"/>
          <a:stretch>
            <a:fillRect/>
          </a:stretch>
        </p:blipFill>
        <p:spPr bwMode="auto">
          <a:xfrm>
            <a:off x="857224" y="3000372"/>
            <a:ext cx="4500562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9"/>
            <a:ext cx="750099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be-BY" sz="4000" b="1" dirty="0" smtClean="0">
                <a:solidFill>
                  <a:srgbClr val="CB416C"/>
                </a:solidFill>
                <a:latin typeface="Garamond" pitchFamily="18" charset="0"/>
              </a:rPr>
              <a:t>Основные направления работы:</a:t>
            </a:r>
          </a:p>
          <a:p>
            <a:pPr algn="ctr">
              <a:lnSpc>
                <a:spcPct val="90000"/>
              </a:lnSpc>
            </a:pPr>
            <a:endParaRPr lang="be-BY" sz="5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e-BY" b="1" dirty="0" smtClean="0">
                <a:solidFill>
                  <a:srgbClr val="7030A0"/>
                </a:solidFill>
                <a:latin typeface="Times New Roman" pitchFamily="18" charset="0"/>
              </a:rPr>
              <a:t> теоретические занятия;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e-BY" b="1" dirty="0" smtClean="0">
                <a:solidFill>
                  <a:srgbClr val="7030A0"/>
                </a:solidFill>
                <a:latin typeface="Times New Roman" pitchFamily="18" charset="0"/>
              </a:rPr>
              <a:t> практическая работа в лесу;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e-BY" b="1" dirty="0" smtClean="0">
                <a:solidFill>
                  <a:srgbClr val="7030A0"/>
                </a:solidFill>
                <a:latin typeface="Times New Roman" pitchFamily="18" charset="0"/>
              </a:rPr>
              <a:t> экологические экскурсии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 и походы;</a:t>
            </a:r>
            <a:endParaRPr lang="be-BY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e-BY" b="1" dirty="0" smtClean="0">
                <a:solidFill>
                  <a:srgbClr val="7030A0"/>
                </a:solidFill>
                <a:latin typeface="Times New Roman" pitchFamily="18" charset="0"/>
              </a:rPr>
              <a:t> опытническая и исследовательская  работа;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e-BY" b="1" dirty="0" smtClean="0">
                <a:solidFill>
                  <a:srgbClr val="7030A0"/>
                </a:solidFill>
                <a:latin typeface="Times New Roman" pitchFamily="18" charset="0"/>
              </a:rPr>
              <a:t> фенологические наблюдения  за деревьями и кустарниками;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e-BY" b="1" dirty="0" smtClean="0">
                <a:solidFill>
                  <a:srgbClr val="7030A0"/>
                </a:solidFill>
                <a:latin typeface="Times New Roman" pitchFamily="18" charset="0"/>
              </a:rPr>
              <a:t> природовосстановительная  и природоохранная работа.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928670"/>
            <a:ext cx="2200275" cy="216217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rii\Desktop\Лесничество сайт для Инны\Птичья кормушка Сковшин 2020\IMG_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500462" cy="2428892"/>
          </a:xfrm>
          <a:prstGeom prst="rect">
            <a:avLst/>
          </a:prstGeom>
          <a:noFill/>
        </p:spPr>
      </p:pic>
      <p:pic>
        <p:nvPicPr>
          <p:cNvPr id="5" name="Picture 9" descr="G:\Дипломные  Школа лесоводов 2020\Дипломы 2020 общие\Вершинный короед\150___02\IMG_0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55777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rgbClr val="CB416C"/>
                </a:solidFill>
              </a:rPr>
              <a:t>ЭКОЛОГИЧЕСКАЯ ТРОПА</a:t>
            </a:r>
          </a:p>
          <a:p>
            <a:endParaRPr lang="ru-RU" dirty="0"/>
          </a:p>
        </p:txBody>
      </p:sp>
      <p:pic>
        <p:nvPicPr>
          <p:cNvPr id="3" name="Picture 5" descr="C:\Users\Urii\Pictures\2016-07-29 Нина печать\Нина печать 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7148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5786446" y="928670"/>
            <a:ext cx="3071834" cy="3214710"/>
          </a:xfrm>
          <a:prstGeom prst="verticalScroll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400" dirty="0" smtClean="0">
                <a:solidFill>
                  <a:schemeClr val="tx1"/>
                </a:solidFill>
              </a:rPr>
              <a:t>Экологическая тропа создана в 1998 году, имеет протяженность 250 м и восемь станций. На тропе проводятся экскурсии , проводятся наблюдения за птицами,  а также аборигенными и интродуцированными растениями. Взяты под охрану  краснокнижные виды.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6" descr="HPIM0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2486816" cy="25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PIM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6012">
            <a:off x="3310835" y="4405411"/>
            <a:ext cx="2559229" cy="21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школьное леснич\HPIM0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429132"/>
            <a:ext cx="2571768" cy="207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rii\Pictures\102___10\IMG_0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929062" cy="27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400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rgbClr val="CC407F"/>
                </a:solidFill>
              </a:rPr>
              <a:t>     КАБИНЕТ ЛЕСА</a:t>
            </a:r>
            <a:endParaRPr lang="ru-RU" sz="3200" b="1" dirty="0">
              <a:solidFill>
                <a:srgbClr val="CC407F"/>
              </a:solidFill>
            </a:endParaRPr>
          </a:p>
        </p:txBody>
      </p:sp>
      <p:pic>
        <p:nvPicPr>
          <p:cNvPr id="4" name="Picture 9" descr="IMG_20150727_1505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00109"/>
            <a:ext cx="400052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20150714_1159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8"/>
            <a:ext cx="41052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CIM\167___05\IMG_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4000528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9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b="1" dirty="0" smtClean="0">
                <a:solidFill>
                  <a:srgbClr val="CC407F"/>
                </a:solidFill>
              </a:rPr>
              <a:t>             Исследовательская работа в лесу</a:t>
            </a:r>
          </a:p>
          <a:p>
            <a:endParaRPr lang="be-BY" sz="3200" b="1" dirty="0" smtClean="0">
              <a:solidFill>
                <a:srgbClr val="CC40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5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1600" dirty="0" smtClean="0"/>
              <a:t>   </a:t>
            </a:r>
            <a:endParaRPr lang="ru-RU" dirty="0"/>
          </a:p>
        </p:txBody>
      </p:sp>
      <p:pic>
        <p:nvPicPr>
          <p:cNvPr id="1026" name="Picture 2" descr="C:\Users\Школа 5\Desktop\Дипломные работы БМЛЗА\Макуценя диплом\147___11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31" y="1106449"/>
            <a:ext cx="3714455" cy="24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Дипломные  Школа лесоводов 2020\Дипломы 2020 общие\Макуценя диплом\150___02\IMG_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500462" cy="2357430"/>
          </a:xfrm>
          <a:prstGeom prst="rect">
            <a:avLst/>
          </a:prstGeom>
          <a:noFill/>
        </p:spPr>
      </p:pic>
      <p:pic>
        <p:nvPicPr>
          <p:cNvPr id="6" name="Picture 5" descr="G:\Дыпломы\Диплом Бунос Дима\125___09\IMG_2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:\Дипломные  Школа лесоводов 2020\Дипломы 2020 общие\Вершинный короед\150___02\IMG_0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714746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428736"/>
          </a:xfrm>
        </p:spPr>
        <p:txBody>
          <a:bodyPr>
            <a:noAutofit/>
          </a:bodyPr>
          <a:lstStyle/>
          <a:p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r>
              <a:rPr lang="be-BY" sz="2400" i="1" dirty="0" smtClean="0"/>
              <a:t/>
            </a:r>
            <a:br>
              <a:rPr lang="be-BY" sz="2400" i="1" dirty="0" smtClean="0"/>
            </a:b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dirty="0" smtClean="0">
                <a:solidFill>
                  <a:srgbClr val="CC407F"/>
                </a:solidFill>
              </a:rPr>
              <a:t> </a:t>
            </a:r>
            <a:r>
              <a:rPr lang="be-BY" sz="2800" b="1" dirty="0" smtClean="0">
                <a:solidFill>
                  <a:srgbClr val="CC407F"/>
                </a:solidFill>
              </a:rPr>
              <a:t>Исследовательская работа в лаборатории</a:t>
            </a:r>
            <a:endParaRPr lang="ru-RU" sz="2800" dirty="0"/>
          </a:p>
        </p:txBody>
      </p:sp>
      <p:pic>
        <p:nvPicPr>
          <p:cNvPr id="4" name="Picture 2" descr="G:\Дипломные  Школа лесоводов 2020\Дипломы 2020 общие\Макуценя диплом\150___02\IMG_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143404" cy="2928958"/>
          </a:xfrm>
          <a:prstGeom prst="rect">
            <a:avLst/>
          </a:prstGeom>
          <a:noFill/>
        </p:spPr>
      </p:pic>
      <p:pic>
        <p:nvPicPr>
          <p:cNvPr id="1026" name="Picture 2" descr="C:\Users\Urii\Desktop\Лесничество сайт для Инны\IMG_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7"/>
            <a:ext cx="4060772" cy="3000396"/>
          </a:xfrm>
          <a:prstGeom prst="rect">
            <a:avLst/>
          </a:prstGeom>
          <a:noFill/>
        </p:spPr>
      </p:pic>
      <p:pic>
        <p:nvPicPr>
          <p:cNvPr id="6" name="Рисунок 5" descr="D:\Дипломные  Школа лесоводов 2020\Дипломы 2020 общие\Вершинный короед\Короед новый\IMG_0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9132"/>
            <a:ext cx="33099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_21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86256"/>
            <a:ext cx="3500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я\Desktop\Фото 2017\IMG_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53771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00298" y="214290"/>
            <a:ext cx="27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CB416C"/>
                </a:solidFill>
              </a:rPr>
              <a:t>ДЕНДРОПАРК</a:t>
            </a:r>
            <a:endParaRPr lang="ru-RU" sz="2800" b="1" dirty="0">
              <a:solidFill>
                <a:srgbClr val="CB416C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786314" y="1643050"/>
            <a:ext cx="4071934" cy="435771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Денропарк Сковшинского школьного лесничества создан в 2013 году площадью 0,078 га. В настоящее время в нем насчитывается 32 вида декоративных кустарников и хвойных растений. Каждый год коллекция пополняется. Оборудованы декоративные элементы и малые архитектурные формы.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rii\Desktop\153___05\IMG_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21559" y="4036235"/>
            <a:ext cx="2571768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1318</TotalTime>
  <Words>463</Words>
  <Application>Microsoft Office PowerPoint</Application>
  <PresentationFormat>Экран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Сковшинское школьное лесничество «Дубравушка»  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</vt:lpstr>
      <vt:lpstr>Слайд 9</vt:lpstr>
      <vt:lpstr>Слайд 10</vt:lpstr>
      <vt:lpstr>Слайд 11</vt:lpstr>
      <vt:lpstr> </vt:lpstr>
      <vt:lpstr>Слайд 13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Urii</cp:lastModifiedBy>
  <cp:revision>245</cp:revision>
  <dcterms:created xsi:type="dcterms:W3CDTF">2008-02-22T06:31:07Z</dcterms:created>
  <dcterms:modified xsi:type="dcterms:W3CDTF">2021-05-26T04:10:44Z</dcterms:modified>
</cp:coreProperties>
</file>